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5E1594-476A-4457-909B-1F91944FD9F6}" type="datetimeFigureOut">
              <a:rPr lang="en-US" smtClean="0"/>
              <a:pPr/>
              <a:t>10/10/2016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A8E8B5-D89A-4EF5-BE30-E977BDB493E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8C8152-30D7-449D-89AD-90C6F27A5D74}" type="datetime1">
              <a:rPr lang="en-US" smtClean="0"/>
              <a:pPr/>
              <a:t>10/10/2016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12003BE-9E28-485A-B1AB-6D614BC0B901}"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9C2823-0C39-4817-AEB6-8E734FFE6E14}" type="datetime1">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2003BE-9E28-485A-B1AB-6D614BC0B90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68A12A-96C3-4A1A-A107-B2BBC0C921E3}" type="datetime1">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2003BE-9E28-485A-B1AB-6D614BC0B90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09E5B94-9565-4D46-8236-2E1C77448A6C}" type="datetime1">
              <a:rPr lang="en-US" smtClean="0"/>
              <a:pPr/>
              <a:t>10/10/2016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2003BE-9E28-485A-B1AB-6D614BC0B901}"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E117EA-FDD7-44C8-8837-6994368F1145}" type="datetime1">
              <a:rPr lang="en-US" smtClean="0"/>
              <a:pPr/>
              <a:t>10/10/2016</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012003BE-9E28-485A-B1AB-6D614BC0B90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3F148E1-51C4-4D6E-85A9-C2665ACBD4F3}" type="datetime1">
              <a:rPr lang="en-US" smtClean="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2003BE-9E28-485A-B1AB-6D614BC0B901}"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244A90-6D04-4068-BAA0-4EBB88AE4661}" type="datetime1">
              <a:rPr lang="en-US" smtClean="0"/>
              <a:pPr/>
              <a:t>10/10/2016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2003BE-9E28-485A-B1AB-6D614BC0B901}"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7882BD-83C4-45F2-9209-8583AD8B76AD}" type="datetime1">
              <a:rPr lang="en-US" smtClean="0"/>
              <a:pPr/>
              <a:t>10/10/2016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2003BE-9E28-485A-B1AB-6D614BC0B90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41DB8-8A30-4883-89AB-218B1D4FD093}" type="datetime1">
              <a:rPr lang="en-US" smtClean="0"/>
              <a:pPr/>
              <a:t>10/10/2016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2003BE-9E28-485A-B1AB-6D614BC0B90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46F720-8EB3-4736-A28A-874BD4C0A6F1}" type="datetime1">
              <a:rPr lang="en-US" smtClean="0"/>
              <a:pPr/>
              <a:t>10/10/2016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2003BE-9E28-485A-B1AB-6D614BC0B901}"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2BE2D7D-A542-4568-92B9-0093609ED000}" type="datetime1">
              <a:rPr lang="en-US" smtClean="0"/>
              <a:pPr/>
              <a:t>10/10/2016</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012003BE-9E28-485A-B1AB-6D614BC0B901}"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428A0B5-2073-49E1-ABAB-99213E741B49}" type="datetime1">
              <a:rPr lang="en-US" smtClean="0"/>
              <a:pPr/>
              <a:t>10/10/2016</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12003BE-9E28-485A-B1AB-6D614BC0B90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581400"/>
            <a:ext cx="7391400" cy="1600200"/>
          </a:xfrm>
        </p:spPr>
        <p:txBody>
          <a:bodyPr/>
          <a:lstStyle/>
          <a:p>
            <a:r>
              <a:rPr lang="en-US" b="1" dirty="0" smtClean="0">
                <a:solidFill>
                  <a:schemeClr val="tx1"/>
                </a:solidFill>
              </a:rPr>
              <a:t>Lecture 1</a:t>
            </a:r>
          </a:p>
          <a:p>
            <a:r>
              <a:rPr lang="en-US" dirty="0" smtClean="0"/>
              <a:t>(</a:t>
            </a:r>
            <a:r>
              <a:rPr lang="en-GB" sz="2800" dirty="0" smtClean="0">
                <a:solidFill>
                  <a:srgbClr val="7030A0"/>
                </a:solidFill>
              </a:rPr>
              <a:t>We can’t run the modern world without software. </a:t>
            </a:r>
            <a:r>
              <a:rPr lang="en-US" dirty="0" smtClean="0"/>
              <a:t>)</a:t>
            </a:r>
            <a:endParaRPr lang="en-US" dirty="0"/>
          </a:p>
        </p:txBody>
      </p:sp>
      <p:sp>
        <p:nvSpPr>
          <p:cNvPr id="2" name="Title 1"/>
          <p:cNvSpPr>
            <a:spLocks noGrp="1"/>
          </p:cNvSpPr>
          <p:nvPr>
            <p:ph type="ctrTitle"/>
          </p:nvPr>
        </p:nvSpPr>
        <p:spPr/>
        <p:txBody>
          <a:bodyPr/>
          <a:lstStyle/>
          <a:p>
            <a:r>
              <a:rPr smtClean="0"/>
              <a:t>Software Engineering</a:t>
            </a:r>
            <a:endParaRPr lang="en-US" dirty="0"/>
          </a:p>
        </p:txBody>
      </p:sp>
      <p:sp>
        <p:nvSpPr>
          <p:cNvPr id="4" name="Slide Number Placeholder 3"/>
          <p:cNvSpPr>
            <a:spLocks noGrp="1"/>
          </p:cNvSpPr>
          <p:nvPr>
            <p:ph type="sldNum" sz="quarter" idx="12"/>
          </p:nvPr>
        </p:nvSpPr>
        <p:spPr/>
        <p:txBody>
          <a:bodyPr/>
          <a:lstStyle/>
          <a:p>
            <a:fld id="{012003BE-9E28-485A-B1AB-6D614BC0B901}"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General issues that affect most software</a:t>
            </a:r>
            <a:endParaRPr lang="en-US" sz="3200" dirty="0"/>
          </a:p>
        </p:txBody>
      </p:sp>
      <p:sp>
        <p:nvSpPr>
          <p:cNvPr id="3" name="Content Placeholder 2"/>
          <p:cNvSpPr>
            <a:spLocks noGrp="1"/>
          </p:cNvSpPr>
          <p:nvPr>
            <p:ph sz="quarter" idx="1"/>
          </p:nvPr>
        </p:nvSpPr>
        <p:spPr>
          <a:xfrm>
            <a:off x="762000" y="1752600"/>
            <a:ext cx="7772400" cy="3352800"/>
          </a:xfrm>
        </p:spPr>
        <p:txBody>
          <a:bodyPr>
            <a:normAutofit lnSpcReduction="10000"/>
          </a:bodyPr>
          <a:lstStyle/>
          <a:p>
            <a:pPr marL="514350" indent="-514350">
              <a:buFont typeface="+mj-lt"/>
              <a:buAutoNum type="arabicPeriod"/>
            </a:pPr>
            <a:r>
              <a:rPr lang="en-GB" b="1" i="1" dirty="0" smtClean="0"/>
              <a:t>Heterogeneity </a:t>
            </a:r>
            <a:r>
              <a:rPr lang="en-GB" i="1" dirty="0" smtClean="0"/>
              <a:t>:  R</a:t>
            </a:r>
            <a:r>
              <a:rPr lang="en-GB" dirty="0" smtClean="0"/>
              <a:t>unning the software on general-purpose computers.</a:t>
            </a:r>
          </a:p>
          <a:p>
            <a:pPr marL="514350" indent="-514350">
              <a:buFont typeface="+mj-lt"/>
              <a:buAutoNum type="arabicPeriod"/>
            </a:pPr>
            <a:r>
              <a:rPr lang="en-GB" b="1" i="1" dirty="0" smtClean="0">
                <a:solidFill>
                  <a:srgbClr val="0070C0"/>
                </a:solidFill>
              </a:rPr>
              <a:t>Business and social change </a:t>
            </a:r>
            <a:r>
              <a:rPr lang="en-GB" i="1" dirty="0" smtClean="0">
                <a:solidFill>
                  <a:srgbClr val="0070C0"/>
                </a:solidFill>
              </a:rPr>
              <a:t>: </a:t>
            </a:r>
            <a:r>
              <a:rPr lang="en-GB" dirty="0" smtClean="0">
                <a:solidFill>
                  <a:srgbClr val="0070C0"/>
                </a:solidFill>
              </a:rPr>
              <a:t>They need to be able to change their existing software and to rapidly develop new software.</a:t>
            </a:r>
            <a:endParaRPr lang="en-US" dirty="0" smtClean="0">
              <a:solidFill>
                <a:srgbClr val="0070C0"/>
              </a:solidFill>
            </a:endParaRPr>
          </a:p>
          <a:p>
            <a:pPr marL="514350" indent="-514350">
              <a:buFont typeface="+mj-lt"/>
              <a:buAutoNum type="arabicPeriod"/>
            </a:pPr>
            <a:r>
              <a:rPr lang="en-GB" b="1" i="1" dirty="0" smtClean="0"/>
              <a:t>Security and trust </a:t>
            </a:r>
            <a:r>
              <a:rPr lang="en-GB" i="1" dirty="0" smtClean="0"/>
              <a:t>:</a:t>
            </a:r>
            <a:r>
              <a:rPr lang="en-GB" dirty="0" smtClean="0"/>
              <a:t> We have to make sure that malicious users cannot attack our software and that information </a:t>
            </a:r>
            <a:r>
              <a:rPr lang="en-US" dirty="0" smtClean="0"/>
              <a:t>security is maintained.</a:t>
            </a:r>
            <a:endParaRPr lang="en-GB" dirty="0" smtClean="0"/>
          </a:p>
        </p:txBody>
      </p:sp>
      <p:sp>
        <p:nvSpPr>
          <p:cNvPr id="4" name="Slide Number Placeholder 3"/>
          <p:cNvSpPr>
            <a:spLocks noGrp="1"/>
          </p:cNvSpPr>
          <p:nvPr>
            <p:ph type="sldNum" sz="quarter" idx="12"/>
          </p:nvPr>
        </p:nvSpPr>
        <p:spPr/>
        <p:txBody>
          <a:bodyPr/>
          <a:lstStyle/>
          <a:p>
            <a:fld id="{012003BE-9E28-485A-B1AB-6D614BC0B901}"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Software applications </a:t>
            </a:r>
            <a:endParaRPr lang="en-US" sz="3200" dirty="0"/>
          </a:p>
        </p:txBody>
      </p:sp>
      <p:sp>
        <p:nvSpPr>
          <p:cNvPr id="3" name="Content Placeholder 2"/>
          <p:cNvSpPr>
            <a:spLocks noGrp="1"/>
          </p:cNvSpPr>
          <p:nvPr>
            <p:ph sz="quarter" idx="1"/>
          </p:nvPr>
        </p:nvSpPr>
        <p:spPr>
          <a:xfrm>
            <a:off x="914400" y="1447800"/>
            <a:ext cx="7772400" cy="2819400"/>
          </a:xfrm>
        </p:spPr>
        <p:txBody>
          <a:bodyPr/>
          <a:lstStyle/>
          <a:p>
            <a:r>
              <a:rPr lang="en-US" dirty="0" smtClean="0"/>
              <a:t>There are many different types of software system and there is no universal set of software techniques that is applicable to all of these.</a:t>
            </a:r>
          </a:p>
          <a:p>
            <a:r>
              <a:rPr lang="en-US" dirty="0" smtClean="0">
                <a:solidFill>
                  <a:srgbClr val="0070C0"/>
                </a:solidFill>
              </a:rPr>
              <a:t>The software engineering methods and tools used depend on the type of application being developed, the requirements of the customer and the background of the development team.</a:t>
            </a:r>
          </a:p>
        </p:txBody>
      </p:sp>
      <p:sp>
        <p:nvSpPr>
          <p:cNvPr id="4" name="Slide Number Placeholder 3"/>
          <p:cNvSpPr>
            <a:spLocks noGrp="1"/>
          </p:cNvSpPr>
          <p:nvPr>
            <p:ph type="sldNum" sz="quarter" idx="12"/>
          </p:nvPr>
        </p:nvSpPr>
        <p:spPr/>
        <p:txBody>
          <a:bodyPr/>
          <a:lstStyle/>
          <a:p>
            <a:fld id="{012003BE-9E28-485A-B1AB-6D614BC0B901}"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762000"/>
            <a:ext cx="1752600" cy="1143000"/>
          </a:xfrm>
        </p:spPr>
        <p:txBody>
          <a:bodyPr/>
          <a:lstStyle/>
          <a:p>
            <a:r>
              <a:rPr lang="en-US" dirty="0" smtClean="0"/>
              <a:t>H. W.</a:t>
            </a:r>
            <a:endParaRPr lang="en-US" dirty="0"/>
          </a:p>
        </p:txBody>
      </p:sp>
      <p:sp>
        <p:nvSpPr>
          <p:cNvPr id="3" name="Slide Number Placeholder 2"/>
          <p:cNvSpPr>
            <a:spLocks noGrp="1"/>
          </p:cNvSpPr>
          <p:nvPr>
            <p:ph type="sldNum" sz="quarter" idx="12"/>
          </p:nvPr>
        </p:nvSpPr>
        <p:spPr/>
        <p:txBody>
          <a:bodyPr/>
          <a:lstStyle/>
          <a:p>
            <a:fld id="{012003BE-9E28-485A-B1AB-6D614BC0B901}" type="slidenum">
              <a:rPr lang="en-US" smtClean="0"/>
              <a:pPr/>
              <a:t>12</a:t>
            </a:fld>
            <a:endParaRPr lang="en-US" dirty="0"/>
          </a:p>
        </p:txBody>
      </p:sp>
      <p:sp>
        <p:nvSpPr>
          <p:cNvPr id="4" name="Content Placeholder 3"/>
          <p:cNvSpPr>
            <a:spLocks noGrp="1"/>
          </p:cNvSpPr>
          <p:nvPr>
            <p:ph sz="quarter" idx="1"/>
          </p:nvPr>
        </p:nvSpPr>
        <p:spPr>
          <a:xfrm>
            <a:off x="1066800" y="2209800"/>
            <a:ext cx="5791200" cy="990600"/>
          </a:xfrm>
        </p:spPr>
        <p:txBody>
          <a:bodyPr/>
          <a:lstStyle/>
          <a:p>
            <a:pPr>
              <a:buNone/>
            </a:pPr>
            <a:r>
              <a:rPr lang="en-US" b="1" dirty="0" smtClean="0">
                <a:solidFill>
                  <a:srgbClr val="FF0000"/>
                </a:solidFill>
              </a:rPr>
              <a:t>List the Application types of software?</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Content Placeholder 2"/>
          <p:cNvSpPr>
            <a:spLocks noGrp="1"/>
          </p:cNvSpPr>
          <p:nvPr>
            <p:ph sz="quarter" idx="1"/>
          </p:nvPr>
        </p:nvSpPr>
        <p:spPr/>
        <p:txBody>
          <a:bodyPr>
            <a:normAutofit/>
          </a:bodyPr>
          <a:lstStyle/>
          <a:p>
            <a:r>
              <a:rPr lang="en-GB" dirty="0" smtClean="0"/>
              <a:t>Software engineering is an engineering discipline that is concerned with all aspects of software production.</a:t>
            </a:r>
          </a:p>
          <a:p>
            <a:r>
              <a:rPr lang="en-GB" dirty="0" smtClean="0">
                <a:solidFill>
                  <a:srgbClr val="0070C0"/>
                </a:solidFill>
              </a:rPr>
              <a:t>Essential software product attributes are maintainability, dependability and security, efficiency and acceptability.</a:t>
            </a:r>
          </a:p>
          <a:p>
            <a:r>
              <a:rPr lang="en-GB" dirty="0" smtClean="0"/>
              <a:t>The high-level activities of specification, development, validation and evolution are part of all software processes.</a:t>
            </a:r>
          </a:p>
          <a:p>
            <a:r>
              <a:rPr lang="en-GB" dirty="0" smtClean="0">
                <a:solidFill>
                  <a:srgbClr val="0070C0"/>
                </a:solidFill>
              </a:rPr>
              <a:t>The fundamental notions of software engineering are universally applicable to all types of system development. </a:t>
            </a:r>
          </a:p>
          <a:p>
            <a:endParaRPr lang="en-GB" dirty="0" smtClean="0"/>
          </a:p>
        </p:txBody>
      </p:sp>
      <p:sp>
        <p:nvSpPr>
          <p:cNvPr id="5" name="Slide Number Placeholder 4"/>
          <p:cNvSpPr>
            <a:spLocks noGrp="1"/>
          </p:cNvSpPr>
          <p:nvPr>
            <p:ph type="sldNum" sz="quarter" idx="12"/>
          </p:nvPr>
        </p:nvSpPr>
        <p:spPr/>
        <p:txBody>
          <a:bodyPr/>
          <a:lstStyle/>
          <a:p>
            <a:fld id="{012003BE-9E28-485A-B1AB-6D614BC0B901}"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a:xfrm>
            <a:off x="914400" y="1447800"/>
            <a:ext cx="7772400" cy="2590800"/>
          </a:xfrm>
        </p:spPr>
        <p:txBody>
          <a:bodyPr/>
          <a:lstStyle/>
          <a:p>
            <a:r>
              <a:rPr lang="en-GB" dirty="0" smtClean="0"/>
              <a:t>There are many different types of system and each requires appropriate software engineering tools and techniques for their development. </a:t>
            </a:r>
          </a:p>
          <a:p>
            <a:r>
              <a:rPr lang="en-GB" dirty="0" smtClean="0">
                <a:solidFill>
                  <a:srgbClr val="0070C0"/>
                </a:solidFill>
              </a:rPr>
              <a:t>The fundamental ideas of software engineering are applicable to all types of software system. </a:t>
            </a:r>
            <a:endParaRPr lang="en-US" dirty="0" smtClean="0">
              <a:solidFill>
                <a:srgbClr val="0070C0"/>
              </a:solidFill>
            </a:endParaRPr>
          </a:p>
          <a:p>
            <a:endParaRPr lang="en-US" dirty="0"/>
          </a:p>
        </p:txBody>
      </p:sp>
      <p:sp>
        <p:nvSpPr>
          <p:cNvPr id="4" name="Slide Number Placeholder 3"/>
          <p:cNvSpPr>
            <a:spLocks noGrp="1"/>
          </p:cNvSpPr>
          <p:nvPr>
            <p:ph type="sldNum" sz="quarter" idx="12"/>
          </p:nvPr>
        </p:nvSpPr>
        <p:spPr/>
        <p:txBody>
          <a:bodyPr/>
          <a:lstStyle/>
          <a:p>
            <a:fld id="{012003BE-9E28-485A-B1AB-6D614BC0B901}"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12003BE-9E28-485A-B1AB-6D614BC0B901}" type="slidenum">
              <a:rPr lang="en-US" smtClean="0"/>
              <a:pPr/>
              <a:t>15</a:t>
            </a:fld>
            <a:endParaRPr lang="en-US" dirty="0"/>
          </a:p>
        </p:txBody>
      </p:sp>
      <p:grpSp>
        <p:nvGrpSpPr>
          <p:cNvPr id="18" name="Group 17"/>
          <p:cNvGrpSpPr/>
          <p:nvPr/>
        </p:nvGrpSpPr>
        <p:grpSpPr>
          <a:xfrm>
            <a:off x="381000" y="950554"/>
            <a:ext cx="8534400" cy="4959709"/>
            <a:chOff x="381000" y="950554"/>
            <a:chExt cx="8534400" cy="4959709"/>
          </a:xfrm>
        </p:grpSpPr>
        <p:grpSp>
          <p:nvGrpSpPr>
            <p:cNvPr id="13" name="Group 12"/>
            <p:cNvGrpSpPr/>
            <p:nvPr/>
          </p:nvGrpSpPr>
          <p:grpSpPr>
            <a:xfrm>
              <a:off x="381000" y="950554"/>
              <a:ext cx="8534400" cy="4959709"/>
              <a:chOff x="381000" y="950554"/>
              <a:chExt cx="8534400" cy="4959709"/>
            </a:xfrm>
          </p:grpSpPr>
          <p:grpSp>
            <p:nvGrpSpPr>
              <p:cNvPr id="10" name="Group 9"/>
              <p:cNvGrpSpPr/>
              <p:nvPr/>
            </p:nvGrpSpPr>
            <p:grpSpPr>
              <a:xfrm>
                <a:off x="381000" y="950554"/>
                <a:ext cx="8458200" cy="4959709"/>
                <a:chOff x="381000" y="950554"/>
                <a:chExt cx="8458200" cy="4959709"/>
              </a:xfrm>
            </p:grpSpPr>
            <p:pic>
              <p:nvPicPr>
                <p:cNvPr id="1026" name="Picture 2"/>
                <p:cNvPicPr>
                  <a:picLocks noChangeAspect="1" noChangeArrowheads="1"/>
                </p:cNvPicPr>
                <p:nvPr/>
              </p:nvPicPr>
              <p:blipFill>
                <a:blip r:embed="rId2"/>
                <a:srcRect/>
                <a:stretch>
                  <a:fillRect/>
                </a:stretch>
              </p:blipFill>
              <p:spPr bwMode="auto">
                <a:xfrm>
                  <a:off x="381000" y="950554"/>
                  <a:ext cx="8386763" cy="4959709"/>
                </a:xfrm>
                <a:prstGeom prst="rect">
                  <a:avLst/>
                </a:prstGeom>
                <a:noFill/>
                <a:ln w="9525">
                  <a:noFill/>
                  <a:miter lim="800000"/>
                  <a:headEnd/>
                  <a:tailEnd/>
                </a:ln>
                <a:effectLst/>
              </p:spPr>
            </p:pic>
            <p:cxnSp>
              <p:nvCxnSpPr>
                <p:cNvPr id="7" name="Straight Arrow Connector 6"/>
                <p:cNvCxnSpPr/>
                <p:nvPr/>
              </p:nvCxnSpPr>
              <p:spPr>
                <a:xfrm>
                  <a:off x="2133600" y="2971800"/>
                  <a:ext cx="4800600" cy="1219200"/>
                </a:xfrm>
                <a:prstGeom prst="straightConnector1">
                  <a:avLst/>
                </a:prstGeom>
                <a:ln w="50800">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943600" y="1371600"/>
                  <a:ext cx="2895600" cy="523220"/>
                </a:xfrm>
                <a:prstGeom prst="rect">
                  <a:avLst/>
                </a:prstGeom>
                <a:noFill/>
              </p:spPr>
              <p:txBody>
                <a:bodyPr wrap="square" rtlCol="0">
                  <a:spAutoFit/>
                </a:bodyPr>
                <a:lstStyle/>
                <a:p>
                  <a:r>
                    <a:rPr lang="en-US" sz="2800" dirty="0" smtClean="0"/>
                    <a:t>Geodesic distance</a:t>
                  </a:r>
                  <a:endParaRPr lang="en-US" sz="2800" dirty="0"/>
                </a:p>
              </p:txBody>
            </p:sp>
            <p:sp>
              <p:nvSpPr>
                <p:cNvPr id="9" name="TextBox 8"/>
                <p:cNvSpPr txBox="1"/>
                <p:nvPr/>
              </p:nvSpPr>
              <p:spPr>
                <a:xfrm>
                  <a:off x="990600" y="5029200"/>
                  <a:ext cx="2895600" cy="523220"/>
                </a:xfrm>
                <a:prstGeom prst="rect">
                  <a:avLst/>
                </a:prstGeom>
                <a:noFill/>
              </p:spPr>
              <p:txBody>
                <a:bodyPr wrap="square" rtlCol="0">
                  <a:spAutoFit/>
                </a:bodyPr>
                <a:lstStyle/>
                <a:p>
                  <a:r>
                    <a:rPr lang="en-US" sz="2800" dirty="0" smtClean="0"/>
                    <a:t>Euclidean distance</a:t>
                  </a:r>
                  <a:endParaRPr lang="en-US" sz="2800" dirty="0"/>
                </a:p>
              </p:txBody>
            </p:sp>
          </p:grpSp>
          <p:sp>
            <p:nvSpPr>
              <p:cNvPr id="11" name="TextBox 10"/>
              <p:cNvSpPr txBox="1"/>
              <p:nvPr/>
            </p:nvSpPr>
            <p:spPr>
              <a:xfrm>
                <a:off x="609600" y="2438400"/>
                <a:ext cx="1143000" cy="369332"/>
              </a:xfrm>
              <a:prstGeom prst="rect">
                <a:avLst/>
              </a:prstGeom>
              <a:noFill/>
            </p:spPr>
            <p:txBody>
              <a:bodyPr wrap="square" rtlCol="0">
                <a:spAutoFit/>
              </a:bodyPr>
              <a:lstStyle/>
              <a:p>
                <a:r>
                  <a:rPr lang="en-US" dirty="0" smtClean="0"/>
                  <a:t>Pi(xi, </a:t>
                </a:r>
                <a:r>
                  <a:rPr lang="en-US" dirty="0" err="1" smtClean="0"/>
                  <a:t>yi</a:t>
                </a:r>
                <a:r>
                  <a:rPr lang="en-US" dirty="0" smtClean="0"/>
                  <a:t>)</a:t>
                </a:r>
                <a:endParaRPr lang="en-US" dirty="0"/>
              </a:p>
            </p:txBody>
          </p:sp>
          <p:sp>
            <p:nvSpPr>
              <p:cNvPr id="12" name="TextBox 11"/>
              <p:cNvSpPr txBox="1"/>
              <p:nvPr/>
            </p:nvSpPr>
            <p:spPr>
              <a:xfrm>
                <a:off x="7772400" y="3581400"/>
                <a:ext cx="1143000" cy="369332"/>
              </a:xfrm>
              <a:prstGeom prst="rect">
                <a:avLst/>
              </a:prstGeom>
              <a:noFill/>
            </p:spPr>
            <p:txBody>
              <a:bodyPr wrap="square" rtlCol="0">
                <a:spAutoFit/>
              </a:bodyPr>
              <a:lstStyle/>
              <a:p>
                <a:r>
                  <a:rPr lang="en-US" dirty="0" err="1" smtClean="0"/>
                  <a:t>Pj</a:t>
                </a:r>
                <a:r>
                  <a:rPr lang="en-US" dirty="0" smtClean="0"/>
                  <a:t>(</a:t>
                </a:r>
                <a:r>
                  <a:rPr lang="en-US" dirty="0" err="1" smtClean="0"/>
                  <a:t>xj</a:t>
                </a:r>
                <a:r>
                  <a:rPr lang="en-US" dirty="0" smtClean="0"/>
                  <a:t>, </a:t>
                </a:r>
                <a:r>
                  <a:rPr lang="en-US" dirty="0" err="1" smtClean="0"/>
                  <a:t>yj</a:t>
                </a:r>
                <a:r>
                  <a:rPr lang="en-US" dirty="0" smtClean="0"/>
                  <a:t>)</a:t>
                </a:r>
                <a:endParaRPr lang="en-US" dirty="0"/>
              </a:p>
            </p:txBody>
          </p:sp>
        </p:grpSp>
        <p:cxnSp>
          <p:nvCxnSpPr>
            <p:cNvPr id="15" name="Straight Connector 14"/>
            <p:cNvCxnSpPr/>
            <p:nvPr/>
          </p:nvCxnSpPr>
          <p:spPr>
            <a:xfrm rot="10800000" flipV="1">
              <a:off x="4038600" y="1828800"/>
              <a:ext cx="19812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2057400" y="3733800"/>
              <a:ext cx="1676400" cy="76200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447800"/>
            <a:ext cx="7772400" cy="2286000"/>
          </a:xfrm>
        </p:spPr>
        <p:txBody>
          <a:bodyPr/>
          <a:lstStyle/>
          <a:p>
            <a:pPr>
              <a:buNone/>
            </a:pPr>
            <a:endParaRPr lang="en-GB" dirty="0" smtClean="0"/>
          </a:p>
          <a:p>
            <a:r>
              <a:rPr lang="en-GB" dirty="0" smtClean="0">
                <a:solidFill>
                  <a:srgbClr val="0070C0"/>
                </a:solidFill>
              </a:rPr>
              <a:t>Because of the lack of physical constraints, software systems can quickly become extremely complex, difficult to understand, and expensive to change.</a:t>
            </a:r>
          </a:p>
          <a:p>
            <a:endParaRPr lang="en-US" dirty="0"/>
          </a:p>
        </p:txBody>
      </p:sp>
      <p:sp>
        <p:nvSpPr>
          <p:cNvPr id="4" name="Slide Number Placeholder 3"/>
          <p:cNvSpPr>
            <a:spLocks noGrp="1"/>
          </p:cNvSpPr>
          <p:nvPr>
            <p:ph type="sldNum" sz="quarter" idx="12"/>
          </p:nvPr>
        </p:nvSpPr>
        <p:spPr/>
        <p:txBody>
          <a:bodyPr/>
          <a:lstStyle/>
          <a:p>
            <a:fld id="{012003BE-9E28-485A-B1AB-6D614BC0B901}"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Failures</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GB" b="1" i="1" dirty="0" smtClean="0"/>
              <a:t>Increasing demands </a:t>
            </a:r>
            <a:r>
              <a:rPr lang="en-GB" i="1" dirty="0" smtClean="0"/>
              <a:t>: </a:t>
            </a:r>
            <a:r>
              <a:rPr lang="en-GB" dirty="0" smtClean="0"/>
              <a:t>Systems have to have new capabilities that were previously thought to be impossible. Therefore, software engineering methods cannot cope and new software engineering techniques have to be developed to meet new these new demands in the system.</a:t>
            </a:r>
          </a:p>
          <a:p>
            <a:pPr marL="514350" indent="-514350">
              <a:buFont typeface="+mj-lt"/>
              <a:buAutoNum type="arabicPeriod"/>
            </a:pPr>
            <a:r>
              <a:rPr lang="en-GB" b="1" i="1" dirty="0" smtClean="0">
                <a:solidFill>
                  <a:srgbClr val="0070C0"/>
                </a:solidFill>
              </a:rPr>
              <a:t>Low expectations</a:t>
            </a:r>
            <a:r>
              <a:rPr lang="en-GB" i="1" dirty="0" smtClean="0">
                <a:solidFill>
                  <a:srgbClr val="0070C0"/>
                </a:solidFill>
              </a:rPr>
              <a:t>:  </a:t>
            </a:r>
            <a:r>
              <a:rPr lang="en-GB" dirty="0" smtClean="0">
                <a:solidFill>
                  <a:srgbClr val="0070C0"/>
                </a:solidFill>
              </a:rPr>
              <a:t>It is relatively easy to write computer programs without using software engineering methods and techniques. Consequently, their software is often more expensive and less reliable than it should be. We need better software engineering education and training to address this problem.</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012003BE-9E28-485A-B1AB-6D614BC0B901}"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Professional  Software  Development</a:t>
            </a:r>
            <a:endParaRPr lang="en-US" dirty="0"/>
          </a:p>
        </p:txBody>
      </p:sp>
      <p:sp>
        <p:nvSpPr>
          <p:cNvPr id="3" name="Content Placeholder 2"/>
          <p:cNvSpPr>
            <a:spLocks noGrp="1"/>
          </p:cNvSpPr>
          <p:nvPr>
            <p:ph sz="quarter" idx="1"/>
          </p:nvPr>
        </p:nvSpPr>
        <p:spPr/>
        <p:txBody>
          <a:bodyPr>
            <a:normAutofit/>
          </a:bodyPr>
          <a:lstStyle/>
          <a:p>
            <a:r>
              <a:rPr lang="en-GB" dirty="0" smtClean="0"/>
              <a:t>Software is not just the programs themselves but also all associated documentation and configuration data that is required to make these programs operate correctly. </a:t>
            </a:r>
          </a:p>
          <a:p>
            <a:r>
              <a:rPr lang="en-GB" dirty="0" smtClean="0">
                <a:solidFill>
                  <a:srgbClr val="0070C0"/>
                </a:solidFill>
              </a:rPr>
              <a:t>If you are writing a program for yourself, you don’t have to worry about writing program guides and documenting. </a:t>
            </a:r>
            <a:r>
              <a:rPr lang="en-GB" b="1" dirty="0" smtClean="0">
                <a:solidFill>
                  <a:srgbClr val="0070C0"/>
                </a:solidFill>
              </a:rPr>
              <a:t>However</a:t>
            </a:r>
            <a:r>
              <a:rPr lang="en-GB" dirty="0" smtClean="0">
                <a:solidFill>
                  <a:srgbClr val="0070C0"/>
                </a:solidFill>
              </a:rPr>
              <a:t>, if you are writing software that other people will use and other engineers will change then you usually have to provide additional information as well as the code of the program.</a:t>
            </a:r>
            <a:endParaRPr lang="en-US" dirty="0">
              <a:solidFill>
                <a:srgbClr val="0070C0"/>
              </a:solidFill>
            </a:endParaRPr>
          </a:p>
        </p:txBody>
      </p:sp>
      <p:sp>
        <p:nvSpPr>
          <p:cNvPr id="4" name="Slide Number Placeholder 3"/>
          <p:cNvSpPr>
            <a:spLocks noGrp="1"/>
          </p:cNvSpPr>
          <p:nvPr>
            <p:ph type="sldNum" sz="quarter" idx="12"/>
          </p:nvPr>
        </p:nvSpPr>
        <p:spPr/>
        <p:txBody>
          <a:bodyPr/>
          <a:lstStyle/>
          <a:p>
            <a:fld id="{012003BE-9E28-485A-B1AB-6D614BC0B901}"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199" y="274639"/>
            <a:ext cx="7688597" cy="1178486"/>
          </a:xfrm>
        </p:spPr>
        <p:txBody>
          <a:bodyPr>
            <a:normAutofit fontScale="90000"/>
          </a:bodyPr>
          <a:lstStyle/>
          <a:p>
            <a:r>
              <a:rPr lang="en-GB" sz="2700" dirty="0" smtClean="0"/>
              <a:t>Frequently asked questions about software engineering </a:t>
            </a:r>
            <a:r>
              <a:rPr lang="en-GB" dirty="0" smtClean="0"/>
              <a:t/>
            </a:r>
            <a:br>
              <a:rPr lang="en-GB" dirty="0" smtClean="0"/>
            </a:br>
            <a:endParaRPr lang="en-US" dirty="0" smtClean="0"/>
          </a:p>
        </p:txBody>
      </p:sp>
      <p:graphicFrame>
        <p:nvGraphicFramePr>
          <p:cNvPr id="5" name="Table 4"/>
          <p:cNvGraphicFramePr>
            <a:graphicFrameLocks noGrp="1"/>
          </p:cNvGraphicFramePr>
          <p:nvPr/>
        </p:nvGraphicFramePr>
        <p:xfrm>
          <a:off x="457201" y="1219200"/>
          <a:ext cx="8089976" cy="4724401"/>
        </p:xfrm>
        <a:graphic>
          <a:graphicData uri="http://schemas.openxmlformats.org/drawingml/2006/table">
            <a:tbl>
              <a:tblPr firstRow="1" bandRow="1">
                <a:tableStyleId>{B301B821-A1FF-4177-AEE7-76D212191A09}</a:tableStyleId>
              </a:tblPr>
              <a:tblGrid>
                <a:gridCol w="3329778"/>
                <a:gridCol w="4760198"/>
              </a:tblGrid>
              <a:tr h="495425">
                <a:tc>
                  <a:txBody>
                    <a:bodyPr/>
                    <a:lstStyle/>
                    <a:p>
                      <a:pPr algn="just">
                        <a:spcAft>
                          <a:spcPts val="0"/>
                        </a:spcAft>
                      </a:pPr>
                      <a:r>
                        <a:rPr lang="en-GB" sz="1400" dirty="0">
                          <a:latin typeface="Arial"/>
                          <a:cs typeface="Arial"/>
                        </a:rPr>
                        <a:t>Question</a:t>
                      </a:r>
                      <a:endParaRPr lang="en-GB" sz="1400" b="1" dirty="0">
                        <a:solidFill>
                          <a:srgbClr val="000000"/>
                        </a:solidFill>
                        <a:latin typeface="Arial"/>
                        <a:ea typeface="Times New Roman"/>
                        <a:cs typeface="Arial"/>
                      </a:endParaRPr>
                    </a:p>
                  </a:txBody>
                  <a:tcPr marL="73025" marR="73025" marT="73025" marB="73025"/>
                </a:tc>
                <a:tc>
                  <a:txBody>
                    <a:bodyPr/>
                    <a:lstStyle/>
                    <a:p>
                      <a:pPr algn="just">
                        <a:spcAft>
                          <a:spcPts val="0"/>
                        </a:spcAft>
                      </a:pPr>
                      <a:r>
                        <a:rPr lang="en-GB" sz="1400" dirty="0">
                          <a:latin typeface="Arial"/>
                          <a:cs typeface="Arial"/>
                        </a:rPr>
                        <a:t>Answer</a:t>
                      </a:r>
                      <a:endParaRPr lang="en-GB" sz="1400" b="1" dirty="0">
                        <a:solidFill>
                          <a:srgbClr val="000000"/>
                        </a:solidFill>
                        <a:latin typeface="Arial"/>
                        <a:ea typeface="Times New Roman"/>
                        <a:cs typeface="Arial"/>
                      </a:endParaRPr>
                    </a:p>
                  </a:txBody>
                  <a:tcPr marL="73025" marR="73025" marT="73025" marB="73025"/>
                </a:tc>
              </a:tr>
              <a:tr h="938626">
                <a:tc>
                  <a:txBody>
                    <a:bodyPr/>
                    <a:lstStyle/>
                    <a:p>
                      <a:pPr algn="just">
                        <a:spcAft>
                          <a:spcPts val="0"/>
                        </a:spcAft>
                      </a:pPr>
                      <a:r>
                        <a:rPr lang="en-GB" sz="1400" dirty="0">
                          <a:latin typeface="Arial"/>
                          <a:cs typeface="Arial"/>
                        </a:rPr>
                        <a:t>What is software?</a:t>
                      </a:r>
                      <a:endParaRPr lang="en-GB" sz="1400" dirty="0">
                        <a:solidFill>
                          <a:srgbClr val="000000"/>
                        </a:solidFill>
                        <a:latin typeface="Arial"/>
                        <a:ea typeface="Times New Roman"/>
                        <a:cs typeface="Arial"/>
                      </a:endParaRPr>
                    </a:p>
                  </a:txBody>
                  <a:tcPr marL="73025" marR="73025" marT="0" marB="68580" anchor="ctr"/>
                </a:tc>
                <a:tc>
                  <a:txBody>
                    <a:bodyPr/>
                    <a:lstStyle/>
                    <a:p>
                      <a:pPr algn="just">
                        <a:spcAft>
                          <a:spcPts val="0"/>
                        </a:spcAft>
                      </a:pPr>
                      <a:r>
                        <a:rPr lang="en-GB" sz="1400" dirty="0">
                          <a:latin typeface="Arial"/>
                          <a:cs typeface="Arial"/>
                        </a:rPr>
                        <a:t>Computer programs and associated documentation. Software products may be developed for a particular customer or may be developed for a general market.</a:t>
                      </a:r>
                      <a:endParaRPr lang="en-GB" sz="1400" dirty="0">
                        <a:solidFill>
                          <a:srgbClr val="000000"/>
                        </a:solidFill>
                        <a:latin typeface="Arial"/>
                        <a:ea typeface="Times New Roman"/>
                        <a:cs typeface="Arial"/>
                      </a:endParaRPr>
                    </a:p>
                  </a:txBody>
                  <a:tcPr marL="73025" marR="73025" marT="0" marB="68580" anchor="ctr"/>
                </a:tc>
              </a:tr>
              <a:tr h="956034">
                <a:tc>
                  <a:txBody>
                    <a:bodyPr/>
                    <a:lstStyle/>
                    <a:p>
                      <a:pPr algn="just">
                        <a:spcAft>
                          <a:spcPts val="0"/>
                        </a:spcAft>
                      </a:pPr>
                      <a:r>
                        <a:rPr lang="en-GB" sz="1400" dirty="0">
                          <a:solidFill>
                            <a:srgbClr val="0070C0"/>
                          </a:solidFill>
                          <a:latin typeface="Arial"/>
                          <a:cs typeface="Arial"/>
                        </a:rPr>
                        <a:t>What are the attributes of good software?</a:t>
                      </a:r>
                      <a:endParaRPr lang="en-GB" sz="1400" dirty="0">
                        <a:solidFill>
                          <a:srgbClr val="0070C0"/>
                        </a:solidFill>
                        <a:latin typeface="Arial"/>
                        <a:ea typeface="Times New Roman"/>
                        <a:cs typeface="Arial"/>
                      </a:endParaRPr>
                    </a:p>
                  </a:txBody>
                  <a:tcPr marL="73025" marR="73025" marT="0" marB="68580" anchor="ctr"/>
                </a:tc>
                <a:tc>
                  <a:txBody>
                    <a:bodyPr/>
                    <a:lstStyle/>
                    <a:p>
                      <a:pPr algn="just">
                        <a:spcAft>
                          <a:spcPts val="0"/>
                        </a:spcAft>
                      </a:pPr>
                      <a:r>
                        <a:rPr lang="en-GB" sz="1400" dirty="0">
                          <a:solidFill>
                            <a:srgbClr val="0070C0"/>
                          </a:solidFill>
                          <a:latin typeface="Arial"/>
                          <a:cs typeface="Arial"/>
                        </a:rPr>
                        <a:t>Good software should deliver the required functionality and performance to the user and should be maintainable, dependable and usable.</a:t>
                      </a:r>
                      <a:endParaRPr lang="en-GB" sz="1400" dirty="0">
                        <a:solidFill>
                          <a:srgbClr val="0070C0"/>
                        </a:solidFill>
                        <a:latin typeface="Arial"/>
                        <a:ea typeface="Times New Roman"/>
                        <a:cs typeface="Arial"/>
                      </a:endParaRPr>
                    </a:p>
                  </a:txBody>
                  <a:tcPr marL="73025" marR="73025" marT="0" marB="68580" anchor="ctr"/>
                </a:tc>
              </a:tr>
              <a:tr h="796695">
                <a:tc>
                  <a:txBody>
                    <a:bodyPr/>
                    <a:lstStyle/>
                    <a:p>
                      <a:pPr algn="just">
                        <a:spcAft>
                          <a:spcPts val="0"/>
                        </a:spcAft>
                      </a:pPr>
                      <a:r>
                        <a:rPr lang="en-GB" sz="1400" dirty="0">
                          <a:latin typeface="Arial"/>
                          <a:cs typeface="Arial"/>
                        </a:rPr>
                        <a:t>What is software engineering?</a:t>
                      </a:r>
                      <a:endParaRPr lang="en-GB" sz="1400" dirty="0">
                        <a:solidFill>
                          <a:srgbClr val="000000"/>
                        </a:solidFill>
                        <a:latin typeface="Arial"/>
                        <a:ea typeface="Times New Roman"/>
                        <a:cs typeface="Arial"/>
                      </a:endParaRPr>
                    </a:p>
                  </a:txBody>
                  <a:tcPr marL="73025" marR="73025" marT="0" marB="68580" anchor="ctr"/>
                </a:tc>
                <a:tc>
                  <a:txBody>
                    <a:bodyPr/>
                    <a:lstStyle/>
                    <a:p>
                      <a:pPr algn="just">
                        <a:spcAft>
                          <a:spcPts val="0"/>
                        </a:spcAft>
                      </a:pPr>
                      <a:r>
                        <a:rPr lang="en-GB" sz="1400" dirty="0">
                          <a:latin typeface="Arial"/>
                          <a:cs typeface="Arial"/>
                        </a:rPr>
                        <a:t>Software engineering is an engineering discipline that is concerned with all aspects of software production.</a:t>
                      </a:r>
                      <a:endParaRPr lang="en-GB" sz="1400" dirty="0">
                        <a:solidFill>
                          <a:srgbClr val="000000"/>
                        </a:solidFill>
                        <a:latin typeface="Arial"/>
                        <a:ea typeface="Times New Roman"/>
                        <a:cs typeface="Arial"/>
                      </a:endParaRPr>
                    </a:p>
                  </a:txBody>
                  <a:tcPr marL="73025" marR="73025" marT="0" marB="68580" anchor="ctr"/>
                </a:tc>
              </a:tr>
              <a:tr h="796695">
                <a:tc>
                  <a:txBody>
                    <a:bodyPr/>
                    <a:lstStyle/>
                    <a:p>
                      <a:pPr algn="just">
                        <a:spcAft>
                          <a:spcPts val="0"/>
                        </a:spcAft>
                      </a:pPr>
                      <a:r>
                        <a:rPr lang="en-GB" sz="1400" dirty="0">
                          <a:solidFill>
                            <a:srgbClr val="0070C0"/>
                          </a:solidFill>
                          <a:latin typeface="Arial"/>
                          <a:cs typeface="Arial"/>
                        </a:rPr>
                        <a:t>What are the fundamental software engineering activities?</a:t>
                      </a:r>
                      <a:endParaRPr lang="en-GB" sz="1400" dirty="0">
                        <a:solidFill>
                          <a:srgbClr val="0070C0"/>
                        </a:solidFill>
                        <a:latin typeface="Arial"/>
                        <a:ea typeface="Times New Roman"/>
                        <a:cs typeface="Arial"/>
                      </a:endParaRPr>
                    </a:p>
                  </a:txBody>
                  <a:tcPr marL="73025" marR="73025" marT="0" marB="68580" anchor="ctr"/>
                </a:tc>
                <a:tc>
                  <a:txBody>
                    <a:bodyPr/>
                    <a:lstStyle/>
                    <a:p>
                      <a:pPr algn="just">
                        <a:spcAft>
                          <a:spcPts val="0"/>
                        </a:spcAft>
                      </a:pPr>
                      <a:r>
                        <a:rPr lang="en-GB" sz="1400" dirty="0">
                          <a:solidFill>
                            <a:srgbClr val="0070C0"/>
                          </a:solidFill>
                          <a:latin typeface="Arial"/>
                          <a:cs typeface="Arial"/>
                        </a:rPr>
                        <a:t>Software specification, software development, software validation and software evolution.</a:t>
                      </a:r>
                      <a:endParaRPr lang="en-GB" sz="1400" dirty="0">
                        <a:solidFill>
                          <a:srgbClr val="0070C0"/>
                        </a:solidFill>
                        <a:latin typeface="Arial"/>
                        <a:ea typeface="Times New Roman"/>
                        <a:cs typeface="Arial"/>
                      </a:endParaRPr>
                    </a:p>
                  </a:txBody>
                  <a:tcPr marL="73025" marR="73025" marT="0" marB="68580" anchor="ctr"/>
                </a:tc>
              </a:tr>
              <a:tr h="740926">
                <a:tc>
                  <a:txBody>
                    <a:bodyPr/>
                    <a:lstStyle/>
                    <a:p>
                      <a:pPr algn="just">
                        <a:spcAft>
                          <a:spcPts val="0"/>
                        </a:spcAft>
                      </a:pPr>
                      <a:r>
                        <a:rPr lang="en-GB" sz="1400" dirty="0">
                          <a:latin typeface="Arial"/>
                          <a:cs typeface="Arial"/>
                        </a:rPr>
                        <a:t>What is the difference between software engineering and computer science?</a:t>
                      </a:r>
                      <a:endParaRPr lang="en-GB" sz="1400" dirty="0">
                        <a:solidFill>
                          <a:srgbClr val="000000"/>
                        </a:solidFill>
                        <a:latin typeface="Arial"/>
                        <a:ea typeface="Times New Roman"/>
                        <a:cs typeface="Arial"/>
                      </a:endParaRPr>
                    </a:p>
                  </a:txBody>
                  <a:tcPr marL="73025" marR="73025" marT="0" marB="68580" anchor="ctr"/>
                </a:tc>
                <a:tc>
                  <a:txBody>
                    <a:bodyPr/>
                    <a:lstStyle/>
                    <a:p>
                      <a:pPr algn="just">
                        <a:spcAft>
                          <a:spcPts val="0"/>
                        </a:spcAft>
                      </a:pPr>
                      <a:r>
                        <a:rPr lang="en-GB" sz="1400" dirty="0">
                          <a:latin typeface="Arial"/>
                          <a:cs typeface="Arial"/>
                        </a:rPr>
                        <a:t>Computer science focuses on theory and fundamentals; software engineering is concerned with the practicalities of developing and delivering useful software.</a:t>
                      </a:r>
                      <a:endParaRPr lang="en-GB" sz="1400" dirty="0">
                        <a:solidFill>
                          <a:srgbClr val="000000"/>
                        </a:solidFill>
                        <a:latin typeface="Arial"/>
                        <a:ea typeface="Times New Roman"/>
                        <a:cs typeface="Arial"/>
                      </a:endParaRPr>
                    </a:p>
                  </a:txBody>
                  <a:tcPr marL="73025" marR="73025" marT="0" marB="68580" anchor="ctr"/>
                </a:tc>
              </a:tr>
            </a:tbl>
          </a:graphicData>
        </a:graphic>
      </p:graphicFrame>
      <p:sp>
        <p:nvSpPr>
          <p:cNvPr id="6" name="Slide Number Placeholder 5"/>
          <p:cNvSpPr>
            <a:spLocks noGrp="1"/>
          </p:cNvSpPr>
          <p:nvPr>
            <p:ph type="sldNum" sz="quarter" idx="12"/>
          </p:nvPr>
        </p:nvSpPr>
        <p:spPr/>
        <p:txBody>
          <a:bodyPr/>
          <a:lstStyle/>
          <a:p>
            <a:fld id="{012003BE-9E28-485A-B1AB-6D614BC0B901}"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products</a:t>
            </a:r>
            <a:endParaRPr lang="en-US" dirty="0"/>
          </a:p>
        </p:txBody>
      </p:sp>
      <p:sp>
        <p:nvSpPr>
          <p:cNvPr id="3" name="Content Placeholder 2"/>
          <p:cNvSpPr>
            <a:spLocks noGrp="1"/>
          </p:cNvSpPr>
          <p:nvPr>
            <p:ph sz="quarter" idx="1"/>
          </p:nvPr>
        </p:nvSpPr>
        <p:spPr>
          <a:xfrm>
            <a:off x="914400" y="1447800"/>
            <a:ext cx="7772400" cy="3200400"/>
          </a:xfrm>
        </p:spPr>
        <p:txBody>
          <a:bodyPr/>
          <a:lstStyle/>
          <a:p>
            <a:pPr>
              <a:buNone/>
            </a:pPr>
            <a:r>
              <a:rPr lang="en-GB" dirty="0" smtClean="0"/>
              <a:t>There are two kinds of software products:</a:t>
            </a:r>
          </a:p>
          <a:p>
            <a:pPr marL="514350" indent="-514350">
              <a:buFont typeface="+mj-lt"/>
              <a:buAutoNum type="arabicPeriod"/>
            </a:pPr>
            <a:r>
              <a:rPr lang="en-GB" b="1" i="1" dirty="0" smtClean="0">
                <a:solidFill>
                  <a:srgbClr val="0070C0"/>
                </a:solidFill>
              </a:rPr>
              <a:t>Generic products </a:t>
            </a:r>
            <a:r>
              <a:rPr lang="en-GB" i="1" dirty="0" smtClean="0">
                <a:solidFill>
                  <a:srgbClr val="0070C0"/>
                </a:solidFill>
              </a:rPr>
              <a:t>: </a:t>
            </a:r>
            <a:r>
              <a:rPr lang="en-GB" dirty="0" smtClean="0">
                <a:solidFill>
                  <a:srgbClr val="0070C0"/>
                </a:solidFill>
              </a:rPr>
              <a:t>These are stand-alone systems that are produced by a development organization and sold on the open market to any customer. </a:t>
            </a:r>
          </a:p>
          <a:p>
            <a:pPr marL="514350" indent="-514350">
              <a:buFont typeface="+mj-lt"/>
              <a:buAutoNum type="arabicPeriod"/>
            </a:pPr>
            <a:r>
              <a:rPr lang="en-GB" b="1" i="1" dirty="0" smtClean="0"/>
              <a:t>Customized products </a:t>
            </a:r>
            <a:r>
              <a:rPr lang="en-GB" i="1" dirty="0" smtClean="0"/>
              <a:t>: </a:t>
            </a:r>
            <a:r>
              <a:rPr lang="en-GB" dirty="0" smtClean="0"/>
              <a:t>These are systems that are commissioned by </a:t>
            </a:r>
            <a:r>
              <a:rPr lang="en-US" dirty="0" smtClean="0"/>
              <a:t>a particular customer.</a:t>
            </a:r>
          </a:p>
          <a:p>
            <a:endParaRPr lang="en-US" dirty="0"/>
          </a:p>
        </p:txBody>
      </p:sp>
      <p:sp>
        <p:nvSpPr>
          <p:cNvPr id="4" name="Slide Number Placeholder 3"/>
          <p:cNvSpPr>
            <a:spLocks noGrp="1"/>
          </p:cNvSpPr>
          <p:nvPr>
            <p:ph type="sldNum" sz="quarter" idx="12"/>
          </p:nvPr>
        </p:nvSpPr>
        <p:spPr/>
        <p:txBody>
          <a:bodyPr/>
          <a:lstStyle/>
          <a:p>
            <a:fld id="{012003BE-9E28-485A-B1AB-6D614BC0B901}"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Engineering</a:t>
            </a:r>
            <a:endParaRPr lang="en-US" dirty="0"/>
          </a:p>
        </p:txBody>
      </p:sp>
      <p:sp>
        <p:nvSpPr>
          <p:cNvPr id="3" name="Content Placeholder 2"/>
          <p:cNvSpPr>
            <a:spLocks noGrp="1"/>
          </p:cNvSpPr>
          <p:nvPr>
            <p:ph sz="quarter" idx="1"/>
          </p:nvPr>
        </p:nvSpPr>
        <p:spPr/>
        <p:txBody>
          <a:bodyPr/>
          <a:lstStyle/>
          <a:p>
            <a:pPr>
              <a:buNone/>
            </a:pPr>
            <a:r>
              <a:rPr lang="en-GB" b="1" dirty="0" smtClean="0"/>
              <a:t>    Software engineering </a:t>
            </a:r>
            <a:r>
              <a:rPr lang="en-GB" dirty="0" smtClean="0"/>
              <a:t>is an engineering discipline that is concerned with all aspects of software production from the early stages of system specification through to maintaining the system after it has gone into use. </a:t>
            </a:r>
          </a:p>
          <a:p>
            <a:pPr marL="858838" indent="-512763">
              <a:buFont typeface="+mj-lt"/>
              <a:buAutoNum type="arabicPeriod"/>
            </a:pPr>
            <a:r>
              <a:rPr lang="en-GB" b="1" i="1" dirty="0" smtClean="0">
                <a:solidFill>
                  <a:srgbClr val="0070C0"/>
                </a:solidFill>
              </a:rPr>
              <a:t>Engineering discipline </a:t>
            </a:r>
            <a:r>
              <a:rPr lang="en-GB" i="1" dirty="0" smtClean="0">
                <a:solidFill>
                  <a:srgbClr val="0070C0"/>
                </a:solidFill>
              </a:rPr>
              <a:t>: </a:t>
            </a:r>
            <a:r>
              <a:rPr lang="en-GB" dirty="0" smtClean="0">
                <a:solidFill>
                  <a:srgbClr val="0070C0"/>
                </a:solidFill>
              </a:rPr>
              <a:t>They apply theories, methods,</a:t>
            </a:r>
            <a:r>
              <a:rPr lang="en-GB" i="1" dirty="0" smtClean="0">
                <a:solidFill>
                  <a:srgbClr val="0070C0"/>
                </a:solidFill>
              </a:rPr>
              <a:t> </a:t>
            </a:r>
            <a:r>
              <a:rPr lang="en-GB" dirty="0" smtClean="0">
                <a:solidFill>
                  <a:srgbClr val="0070C0"/>
                </a:solidFill>
              </a:rPr>
              <a:t>and tools where these are appropriate. </a:t>
            </a:r>
          </a:p>
          <a:p>
            <a:pPr marL="858838" indent="-512763">
              <a:buFont typeface="+mj-lt"/>
              <a:buAutoNum type="arabicPeriod"/>
            </a:pPr>
            <a:r>
              <a:rPr lang="en-US" b="1" i="1" dirty="0" smtClean="0"/>
              <a:t>All aspects of software production</a:t>
            </a:r>
            <a:r>
              <a:rPr lang="en-US" dirty="0" smtClean="0"/>
              <a:t>: Not just technical process of development. Also project management and the development of tools, methods etc…, to support software production.</a:t>
            </a:r>
          </a:p>
          <a:p>
            <a:endParaRPr lang="en-US" dirty="0"/>
          </a:p>
        </p:txBody>
      </p:sp>
      <p:sp>
        <p:nvSpPr>
          <p:cNvPr id="4" name="Slide Number Placeholder 3"/>
          <p:cNvSpPr>
            <a:spLocks noGrp="1"/>
          </p:cNvSpPr>
          <p:nvPr>
            <p:ph type="sldNum" sz="quarter" idx="12"/>
          </p:nvPr>
        </p:nvSpPr>
        <p:spPr/>
        <p:txBody>
          <a:bodyPr/>
          <a:lstStyle/>
          <a:p>
            <a:fld id="{012003BE-9E28-485A-B1AB-6D614BC0B901}"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Important of the software engineering</a:t>
            </a:r>
            <a:endParaRPr lang="en-US" sz="3200" dirty="0"/>
          </a:p>
        </p:txBody>
      </p:sp>
      <p:sp>
        <p:nvSpPr>
          <p:cNvPr id="3" name="Content Placeholder 2"/>
          <p:cNvSpPr>
            <a:spLocks noGrp="1"/>
          </p:cNvSpPr>
          <p:nvPr>
            <p:ph sz="quarter" idx="1"/>
          </p:nvPr>
        </p:nvSpPr>
        <p:spPr>
          <a:xfrm>
            <a:off x="762000" y="2286000"/>
            <a:ext cx="7772400" cy="1905000"/>
          </a:xfrm>
        </p:spPr>
        <p:txBody>
          <a:bodyPr/>
          <a:lstStyle/>
          <a:p>
            <a:pPr marL="514350" indent="-514350">
              <a:buFont typeface="+mj-lt"/>
              <a:buAutoNum type="arabicPeriod"/>
            </a:pPr>
            <a:r>
              <a:rPr lang="en-GB" dirty="0" smtClean="0"/>
              <a:t>It produces reliable and trustworthy systems economically and </a:t>
            </a:r>
            <a:r>
              <a:rPr lang="en-US" dirty="0" smtClean="0"/>
              <a:t>quickly.</a:t>
            </a:r>
          </a:p>
          <a:p>
            <a:pPr marL="514350" indent="-514350">
              <a:buFont typeface="+mj-lt"/>
              <a:buAutoNum type="arabicPeriod"/>
            </a:pPr>
            <a:r>
              <a:rPr lang="en-GB" dirty="0" smtClean="0">
                <a:solidFill>
                  <a:srgbClr val="0070C0"/>
                </a:solidFill>
              </a:rPr>
              <a:t>It is usually cheaper, in the long run.</a:t>
            </a:r>
          </a:p>
          <a:p>
            <a:pPr>
              <a:buNone/>
            </a:pPr>
            <a:endParaRPr lang="en-US" dirty="0"/>
          </a:p>
        </p:txBody>
      </p:sp>
      <p:sp>
        <p:nvSpPr>
          <p:cNvPr id="4" name="Slide Number Placeholder 3"/>
          <p:cNvSpPr>
            <a:spLocks noGrp="1"/>
          </p:cNvSpPr>
          <p:nvPr>
            <p:ph type="sldNum" sz="quarter" idx="12"/>
          </p:nvPr>
        </p:nvSpPr>
        <p:spPr/>
        <p:txBody>
          <a:bodyPr/>
          <a:lstStyle/>
          <a:p>
            <a:fld id="{012003BE-9E28-485A-B1AB-6D614BC0B90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process activities</a:t>
            </a:r>
            <a:endParaRPr lang="en-US" dirty="0"/>
          </a:p>
        </p:txBody>
      </p:sp>
      <p:sp>
        <p:nvSpPr>
          <p:cNvPr id="4" name="Content Placeholder 2"/>
          <p:cNvSpPr>
            <a:spLocks noGrp="1"/>
          </p:cNvSpPr>
          <p:nvPr>
            <p:ph sz="quarter" idx="1"/>
          </p:nvPr>
        </p:nvSpPr>
        <p:spPr/>
        <p:txBody>
          <a:bodyPr/>
          <a:lstStyle/>
          <a:p>
            <a:r>
              <a:rPr lang="en-GB" b="1" dirty="0" smtClean="0"/>
              <a:t>Software specification</a:t>
            </a:r>
            <a:r>
              <a:rPr lang="en-GB" dirty="0" smtClean="0"/>
              <a:t>, where customers and engineers define the software that is to be produced and the constraints on its operation.</a:t>
            </a:r>
          </a:p>
          <a:p>
            <a:r>
              <a:rPr lang="en-GB" b="1" dirty="0" smtClean="0">
                <a:solidFill>
                  <a:srgbClr val="0070C0"/>
                </a:solidFill>
              </a:rPr>
              <a:t>Software development</a:t>
            </a:r>
            <a:r>
              <a:rPr lang="en-GB" dirty="0" smtClean="0">
                <a:solidFill>
                  <a:srgbClr val="0070C0"/>
                </a:solidFill>
              </a:rPr>
              <a:t>, where the software is designed and programmed.</a:t>
            </a:r>
          </a:p>
          <a:p>
            <a:r>
              <a:rPr lang="en-GB" b="1" dirty="0" smtClean="0"/>
              <a:t>Software validation</a:t>
            </a:r>
            <a:r>
              <a:rPr lang="en-GB" dirty="0" smtClean="0"/>
              <a:t>, where the software is checked to ensure that it is what the customer requires.</a:t>
            </a:r>
          </a:p>
          <a:p>
            <a:r>
              <a:rPr lang="en-GB" b="1" dirty="0" smtClean="0">
                <a:solidFill>
                  <a:srgbClr val="0070C0"/>
                </a:solidFill>
              </a:rPr>
              <a:t>Software evolution</a:t>
            </a:r>
            <a:r>
              <a:rPr lang="en-GB" dirty="0" smtClean="0">
                <a:solidFill>
                  <a:srgbClr val="0070C0"/>
                </a:solidFill>
              </a:rPr>
              <a:t>, where the software is modified to reflect changing customer and market requirements.</a:t>
            </a:r>
          </a:p>
          <a:p>
            <a:endParaRPr lang="en-US" dirty="0"/>
          </a:p>
        </p:txBody>
      </p:sp>
      <p:sp>
        <p:nvSpPr>
          <p:cNvPr id="5" name="Slide Number Placeholder 4"/>
          <p:cNvSpPr>
            <a:spLocks noGrp="1"/>
          </p:cNvSpPr>
          <p:nvPr>
            <p:ph type="sldNum" sz="quarter" idx="12"/>
          </p:nvPr>
        </p:nvSpPr>
        <p:spPr/>
        <p:txBody>
          <a:bodyPr/>
          <a:lstStyle/>
          <a:p>
            <a:fld id="{012003BE-9E28-485A-B1AB-6D614BC0B901}"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198</TotalTime>
  <Words>837</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Software Engineering</vt:lpstr>
      <vt:lpstr>Slide 2</vt:lpstr>
      <vt:lpstr>Software Failures</vt:lpstr>
      <vt:lpstr>Professional  Software  Development</vt:lpstr>
      <vt:lpstr>Frequently asked questions about software engineering  </vt:lpstr>
      <vt:lpstr>Software products</vt:lpstr>
      <vt:lpstr>Software Engineering</vt:lpstr>
      <vt:lpstr>Important of the software engineering</vt:lpstr>
      <vt:lpstr>Software process activities</vt:lpstr>
      <vt:lpstr>General issues that affect most software</vt:lpstr>
      <vt:lpstr>Software applications </vt:lpstr>
      <vt:lpstr>H. W.</vt:lpstr>
      <vt:lpstr>Conclusion</vt:lpstr>
      <vt:lpstr>Conclusion</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creator>SafaNajim</dc:creator>
  <cp:lastModifiedBy>SafaNajim</cp:lastModifiedBy>
  <cp:revision>45</cp:revision>
  <dcterms:created xsi:type="dcterms:W3CDTF">2016-10-02T17:21:48Z</dcterms:created>
  <dcterms:modified xsi:type="dcterms:W3CDTF">2016-10-10T09:11:37Z</dcterms:modified>
</cp:coreProperties>
</file>